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19"/>
  </p:notesMasterIdLst>
  <p:handoutMasterIdLst>
    <p:handoutMasterId r:id="rId20"/>
  </p:handoutMasterIdLst>
  <p:sldIdLst>
    <p:sldId id="256" r:id="rId5"/>
    <p:sldId id="273" r:id="rId6"/>
    <p:sldId id="262" r:id="rId7"/>
    <p:sldId id="263" r:id="rId8"/>
    <p:sldId id="264" r:id="rId9"/>
    <p:sldId id="269" r:id="rId10"/>
    <p:sldId id="265" r:id="rId11"/>
    <p:sldId id="267" r:id="rId12"/>
    <p:sldId id="266" r:id="rId13"/>
    <p:sldId id="268" r:id="rId14"/>
    <p:sldId id="270" r:id="rId15"/>
    <p:sldId id="274"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78859" autoAdjust="0"/>
  </p:normalViewPr>
  <p:slideViewPr>
    <p:cSldViewPr snapToGrid="0">
      <p:cViewPr varScale="1">
        <p:scale>
          <a:sx n="94" d="100"/>
          <a:sy n="94" d="100"/>
        </p:scale>
        <p:origin x="960" y="90"/>
      </p:cViewPr>
      <p:guideLst/>
    </p:cSldViewPr>
  </p:slideViewPr>
  <p:notesTextViewPr>
    <p:cViewPr>
      <p:scale>
        <a:sx n="3" d="2"/>
        <a:sy n="3" d="2"/>
      </p:scale>
      <p:origin x="0" y="0"/>
    </p:cViewPr>
  </p:notesTextViewPr>
  <p:notesViewPr>
    <p:cSldViewPr snapToGrid="0">
      <p:cViewPr varScale="1">
        <p:scale>
          <a:sx n="91" d="100"/>
          <a:sy n="91" d="100"/>
        </p:scale>
        <p:origin x="35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44646B-21C0-410B-BA17-64C59EB292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89392C-F5C5-4C38-94CE-455C7F402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9A4FD-FAFB-4CDA-9DC5-D20CA18269A9}" type="datetimeFigureOut">
              <a:rPr lang="en-US" smtClean="0"/>
              <a:t>6/30/2021</a:t>
            </a:fld>
            <a:endParaRPr lang="en-US" dirty="0"/>
          </a:p>
        </p:txBody>
      </p:sp>
      <p:sp>
        <p:nvSpPr>
          <p:cNvPr id="4" name="Footer Placeholder 3">
            <a:extLst>
              <a:ext uri="{FF2B5EF4-FFF2-40B4-BE49-F238E27FC236}">
                <a16:creationId xmlns:a16="http://schemas.microsoft.com/office/drawing/2014/main" id="{A62F3D2C-86D2-4CEA-B1B8-750885E16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6D5F72-69F2-4B4B-A943-B04C4B1E36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EBA49-8001-49C3-9348-74483362155A}" type="slidenum">
              <a:rPr lang="en-US" smtClean="0"/>
              <a:t>‹#›</a:t>
            </a:fld>
            <a:endParaRPr lang="en-US" dirty="0"/>
          </a:p>
        </p:txBody>
      </p:sp>
    </p:spTree>
    <p:extLst>
      <p:ext uri="{BB962C8B-B14F-4D97-AF65-F5344CB8AC3E}">
        <p14:creationId xmlns:p14="http://schemas.microsoft.com/office/powerpoint/2010/main" val="274790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1E35E-F34C-4F0E-B8A1-D9F5F49CB3AD}" type="datetimeFigureOut">
              <a:rPr lang="en-US" smtClean="0"/>
              <a:t>6/30/2021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F15BC-4AA1-41C4-8C26-91A7E3BB93DC}" type="slidenum">
              <a:rPr lang="en-US" smtClean="0"/>
              <a:t>‹#›</a:t>
            </a:fld>
            <a:endParaRPr lang="en-US" dirty="0"/>
          </a:p>
        </p:txBody>
      </p:sp>
    </p:spTree>
    <p:extLst>
      <p:ext uri="{BB962C8B-B14F-4D97-AF65-F5344CB8AC3E}">
        <p14:creationId xmlns:p14="http://schemas.microsoft.com/office/powerpoint/2010/main" val="141346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presentation slides are very wordy.</a:t>
            </a:r>
          </a:p>
          <a:p>
            <a:endParaRPr lang="en-US" dirty="0"/>
          </a:p>
          <a:p>
            <a:r>
              <a:rPr lang="en-US" dirty="0"/>
              <a:t>It was written in 2021 during the Covid pandemic, and there was a risk it might not be delivered in person, so the idea is that the slides have enough detail to make sense on their own.</a:t>
            </a:r>
          </a:p>
          <a:p>
            <a:endParaRPr lang="en-US" dirty="0"/>
          </a:p>
          <a:p>
            <a:r>
              <a:rPr lang="en-US" dirty="0"/>
              <a:t>Also I wasn’t sure about the length. The important stuff is slides 5 through 9. Slides 10 onwards are hopefully interesting, but essentially filler.</a:t>
            </a:r>
          </a:p>
        </p:txBody>
      </p:sp>
      <p:sp>
        <p:nvSpPr>
          <p:cNvPr id="4" name="Slide Number Placeholder 3"/>
          <p:cNvSpPr>
            <a:spLocks noGrp="1"/>
          </p:cNvSpPr>
          <p:nvPr>
            <p:ph type="sldNum" sz="quarter" idx="5"/>
          </p:nvPr>
        </p:nvSpPr>
        <p:spPr/>
        <p:txBody>
          <a:bodyPr/>
          <a:lstStyle/>
          <a:p>
            <a:fld id="{CD3F15BC-4AA1-41C4-8C26-91A7E3BB93DC}" type="slidenum">
              <a:rPr lang="en-US" smtClean="0"/>
              <a:t>1</a:t>
            </a:fld>
            <a:endParaRPr lang="en-US" dirty="0"/>
          </a:p>
        </p:txBody>
      </p:sp>
    </p:spTree>
    <p:extLst>
      <p:ext uri="{BB962C8B-B14F-4D97-AF65-F5344CB8AC3E}">
        <p14:creationId xmlns:p14="http://schemas.microsoft.com/office/powerpoint/2010/main" val="4150052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3F15BC-4AA1-41C4-8C26-91A7E3BB93DC}" type="slidenum">
              <a:rPr lang="en-US" smtClean="0"/>
              <a:t>10</a:t>
            </a:fld>
            <a:endParaRPr lang="en-US" dirty="0"/>
          </a:p>
        </p:txBody>
      </p:sp>
    </p:spTree>
    <p:extLst>
      <p:ext uri="{BB962C8B-B14F-4D97-AF65-F5344CB8AC3E}">
        <p14:creationId xmlns:p14="http://schemas.microsoft.com/office/powerpoint/2010/main" val="4038790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3F15BC-4AA1-41C4-8C26-91A7E3BB93DC}" type="slidenum">
              <a:rPr lang="en-US" smtClean="0"/>
              <a:t>11</a:t>
            </a:fld>
            <a:endParaRPr lang="en-US" dirty="0"/>
          </a:p>
        </p:txBody>
      </p:sp>
    </p:spTree>
    <p:extLst>
      <p:ext uri="{BB962C8B-B14F-4D97-AF65-F5344CB8AC3E}">
        <p14:creationId xmlns:p14="http://schemas.microsoft.com/office/powerpoint/2010/main" val="70509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was never that keen on risk even before I had a family, to be quite honest.</a:t>
            </a:r>
          </a:p>
        </p:txBody>
      </p:sp>
      <p:sp>
        <p:nvSpPr>
          <p:cNvPr id="4" name="Slide Number Placeholder 3"/>
          <p:cNvSpPr>
            <a:spLocks noGrp="1"/>
          </p:cNvSpPr>
          <p:nvPr>
            <p:ph type="sldNum" sz="quarter" idx="5"/>
          </p:nvPr>
        </p:nvSpPr>
        <p:spPr/>
        <p:txBody>
          <a:bodyPr/>
          <a:lstStyle/>
          <a:p>
            <a:fld id="{CD3F15BC-4AA1-41C4-8C26-91A7E3BB93DC}" type="slidenum">
              <a:rPr lang="en-US" smtClean="0"/>
              <a:t>12</a:t>
            </a:fld>
            <a:endParaRPr lang="en-US" dirty="0"/>
          </a:p>
        </p:txBody>
      </p:sp>
    </p:spTree>
    <p:extLst>
      <p:ext uri="{BB962C8B-B14F-4D97-AF65-F5344CB8AC3E}">
        <p14:creationId xmlns:p14="http://schemas.microsoft.com/office/powerpoint/2010/main" val="181024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3F15BC-4AA1-41C4-8C26-91A7E3BB93DC}" type="slidenum">
              <a:rPr lang="en-US" smtClean="0"/>
              <a:t>13</a:t>
            </a:fld>
            <a:endParaRPr lang="en-US" dirty="0"/>
          </a:p>
        </p:txBody>
      </p:sp>
    </p:spTree>
    <p:extLst>
      <p:ext uri="{BB962C8B-B14F-4D97-AF65-F5344CB8AC3E}">
        <p14:creationId xmlns:p14="http://schemas.microsoft.com/office/powerpoint/2010/main" val="344612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3F15BC-4AA1-41C4-8C26-91A7E3BB93DC}" type="slidenum">
              <a:rPr lang="en-US" smtClean="0"/>
              <a:t>14</a:t>
            </a:fld>
            <a:endParaRPr lang="en-US" dirty="0"/>
          </a:p>
        </p:txBody>
      </p:sp>
    </p:spTree>
    <p:extLst>
      <p:ext uri="{BB962C8B-B14F-4D97-AF65-F5344CB8AC3E}">
        <p14:creationId xmlns:p14="http://schemas.microsoft.com/office/powerpoint/2010/main" val="18711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risk averse.</a:t>
            </a:r>
          </a:p>
          <a:p>
            <a:endParaRPr lang="en-GB" dirty="0"/>
          </a:p>
          <a:p>
            <a:r>
              <a:rPr lang="en-GB" dirty="0"/>
              <a:t>You may hear many inspirational speeches from people who took huge risks and reaped great rewards.</a:t>
            </a:r>
          </a:p>
          <a:p>
            <a:endParaRPr lang="en-GB" dirty="0"/>
          </a:p>
          <a:p>
            <a:r>
              <a:rPr lang="en-GB" dirty="0"/>
              <a:t>This is not one of those speeches.</a:t>
            </a:r>
          </a:p>
          <a:p>
            <a:endParaRPr lang="en-GB" dirty="0"/>
          </a:p>
          <a:p>
            <a:r>
              <a:rPr lang="en-GB" dirty="0"/>
              <a:t>This is a speech by a senior management salary-man with a family to support.</a:t>
            </a:r>
          </a:p>
          <a:p>
            <a:endParaRPr lang="en-GB" dirty="0"/>
          </a:p>
          <a:p>
            <a:r>
              <a:rPr lang="en-GB" dirty="0"/>
              <a:t>For every successful new company, there are dozens of failed ones. Also, a company may do well for many years, but then tail off. Tech companies go bust a lot; that is the nature of trying new things. Luckily, there’s a lot of them about,  so it’s usually easy to find new work.</a:t>
            </a:r>
          </a:p>
          <a:p>
            <a:endParaRPr lang="en-GB" dirty="0"/>
          </a:p>
          <a:p>
            <a:r>
              <a:rPr lang="en-GB" dirty="0"/>
              <a:t>Make sure you’re comfortable with your personal level of risk. If the risk is high, have a </a:t>
            </a:r>
            <a:r>
              <a:rPr lang="en-GB" dirty="0" err="1"/>
              <a:t>fallback</a:t>
            </a:r>
            <a:r>
              <a:rPr lang="en-GB" dirty="0"/>
              <a:t> plan.</a:t>
            </a:r>
          </a:p>
          <a:p>
            <a:endParaRPr lang="en-GB" dirty="0"/>
          </a:p>
          <a:p>
            <a:r>
              <a:rPr lang="en-GB" dirty="0"/>
              <a:t>For example, even if you plan to set up your own company, you might find these tips about employed work useful as a </a:t>
            </a:r>
            <a:r>
              <a:rPr lang="en-GB" dirty="0" err="1"/>
              <a:t>fallback</a:t>
            </a:r>
            <a:r>
              <a:rPr lang="en-GB" dirty="0"/>
              <a:t> plan.</a:t>
            </a:r>
          </a:p>
        </p:txBody>
      </p:sp>
      <p:sp>
        <p:nvSpPr>
          <p:cNvPr id="4" name="Slide Number Placeholder 3"/>
          <p:cNvSpPr>
            <a:spLocks noGrp="1"/>
          </p:cNvSpPr>
          <p:nvPr>
            <p:ph type="sldNum" sz="quarter" idx="5"/>
          </p:nvPr>
        </p:nvSpPr>
        <p:spPr/>
        <p:txBody>
          <a:bodyPr/>
          <a:lstStyle/>
          <a:p>
            <a:fld id="{CD3F15BC-4AA1-41C4-8C26-91A7E3BB93DC}" type="slidenum">
              <a:rPr lang="en-US" smtClean="0"/>
              <a:t>2</a:t>
            </a:fld>
            <a:endParaRPr lang="en-US" dirty="0"/>
          </a:p>
        </p:txBody>
      </p:sp>
    </p:spTree>
    <p:extLst>
      <p:ext uri="{BB962C8B-B14F-4D97-AF65-F5344CB8AC3E}">
        <p14:creationId xmlns:p14="http://schemas.microsoft.com/office/powerpoint/2010/main" val="40047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3F15BC-4AA1-41C4-8C26-91A7E3BB93DC}" type="slidenum">
              <a:rPr lang="en-US" smtClean="0"/>
              <a:t>3</a:t>
            </a:fld>
            <a:endParaRPr lang="en-US" dirty="0"/>
          </a:p>
        </p:txBody>
      </p:sp>
    </p:spTree>
    <p:extLst>
      <p:ext uri="{BB962C8B-B14F-4D97-AF65-F5344CB8AC3E}">
        <p14:creationId xmlns:p14="http://schemas.microsoft.com/office/powerpoint/2010/main" val="13615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3F15BC-4AA1-41C4-8C26-91A7E3BB93DC}" type="slidenum">
              <a:rPr lang="en-US" smtClean="0"/>
              <a:t>4</a:t>
            </a:fld>
            <a:endParaRPr lang="en-US" dirty="0"/>
          </a:p>
        </p:txBody>
      </p:sp>
    </p:spTree>
    <p:extLst>
      <p:ext uri="{BB962C8B-B14F-4D97-AF65-F5344CB8AC3E}">
        <p14:creationId xmlns:p14="http://schemas.microsoft.com/office/powerpoint/2010/main" val="2391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3F15BC-4AA1-41C4-8C26-91A7E3BB93DC}" type="slidenum">
              <a:rPr lang="en-US" smtClean="0"/>
              <a:t>5</a:t>
            </a:fld>
            <a:endParaRPr lang="en-US" dirty="0"/>
          </a:p>
        </p:txBody>
      </p:sp>
    </p:spTree>
    <p:extLst>
      <p:ext uri="{BB962C8B-B14F-4D97-AF65-F5344CB8AC3E}">
        <p14:creationId xmlns:p14="http://schemas.microsoft.com/office/powerpoint/2010/main" val="11876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could do a whole lecture on writing a good CV. There are plenty of CV-writing tips out there; read up, focus on “technical CVs”.</a:t>
            </a:r>
          </a:p>
          <a:p>
            <a:endParaRPr lang="en-GB" dirty="0"/>
          </a:p>
          <a:p>
            <a:r>
              <a:rPr lang="en-GB" dirty="0"/>
              <a:t>Most likely, your CV will go through a recruitment agency.</a:t>
            </a:r>
          </a:p>
          <a:p>
            <a:endParaRPr lang="en-GB" dirty="0"/>
          </a:p>
          <a:p>
            <a:r>
              <a:rPr lang="en-GB" dirty="0"/>
              <a:t>Applying direct does sometimes work, but it often looks better if you’re recommended by a recruitment agency. Recruitment agencies usually charge 25% of the first year’s salary, billable after 3-6 months. Weirdly this doesn’t seem to be much on an incentive to hire direct; companies are usually much more comfortable using an agency. I suspect they think it’s worth paying the agency fees to filter out the time-wasters.</a:t>
            </a:r>
          </a:p>
          <a:p>
            <a:endParaRPr lang="en-GB" dirty="0"/>
          </a:p>
          <a:p>
            <a:r>
              <a:rPr lang="en-GB" dirty="0"/>
              <a:t>Later in your career, you will be hounded by recruitment agencies. Be nice when saying “no”, you never know when you might need them. A good response is “I’m not looking right now, but please keep me on your books and let’s chat again in 6 months”.</a:t>
            </a:r>
          </a:p>
          <a:p>
            <a:endParaRPr lang="en-GB" dirty="0"/>
          </a:p>
        </p:txBody>
      </p:sp>
      <p:sp>
        <p:nvSpPr>
          <p:cNvPr id="4" name="Slide Number Placeholder 3"/>
          <p:cNvSpPr>
            <a:spLocks noGrp="1"/>
          </p:cNvSpPr>
          <p:nvPr>
            <p:ph type="sldNum" sz="quarter" idx="5"/>
          </p:nvPr>
        </p:nvSpPr>
        <p:spPr/>
        <p:txBody>
          <a:bodyPr/>
          <a:lstStyle/>
          <a:p>
            <a:fld id="{CD3F15BC-4AA1-41C4-8C26-91A7E3BB93DC}" type="slidenum">
              <a:rPr lang="en-US" smtClean="0"/>
              <a:t>6</a:t>
            </a:fld>
            <a:endParaRPr lang="en-US" dirty="0"/>
          </a:p>
        </p:txBody>
      </p:sp>
    </p:spTree>
    <p:extLst>
      <p:ext uri="{BB962C8B-B14F-4D97-AF65-F5344CB8AC3E}">
        <p14:creationId xmlns:p14="http://schemas.microsoft.com/office/powerpoint/2010/main" val="23183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Techies can get very stressed about what to wear to an interview. If you spend most of your time with computers, you will have noticed that they never care about what you wear.</a:t>
            </a:r>
          </a:p>
          <a:p>
            <a:endParaRPr lang="en-GB" dirty="0"/>
          </a:p>
          <a:p>
            <a:r>
              <a:rPr lang="en-GB" dirty="0"/>
              <a:t>School uniform does not set a good example.  Managers of fast food restaurants wear ties, almost nobody else wears ties. In particular, nobody wears a tie over a polo shirt.</a:t>
            </a:r>
          </a:p>
          <a:p>
            <a:endParaRPr lang="en-GB" dirty="0"/>
          </a:p>
          <a:p>
            <a:r>
              <a:rPr lang="en-GB" dirty="0"/>
              <a:t>“Fake it ‘til you make it” is not a joke. I am not naturally a chatty, gregarious person. The persona you’re hearing during this presentation is fake. Quite frankly I’d rather be at home, on my own, in my study.</a:t>
            </a:r>
          </a:p>
          <a:p>
            <a:endParaRPr lang="en-GB" dirty="0"/>
          </a:p>
        </p:txBody>
      </p:sp>
      <p:sp>
        <p:nvSpPr>
          <p:cNvPr id="4" name="Slide Number Placeholder 3"/>
          <p:cNvSpPr>
            <a:spLocks noGrp="1"/>
          </p:cNvSpPr>
          <p:nvPr>
            <p:ph type="sldNum" sz="quarter" idx="5"/>
          </p:nvPr>
        </p:nvSpPr>
        <p:spPr/>
        <p:txBody>
          <a:bodyPr/>
          <a:lstStyle/>
          <a:p>
            <a:fld id="{CD3F15BC-4AA1-41C4-8C26-91A7E3BB93DC}" type="slidenum">
              <a:rPr lang="en-US" smtClean="0"/>
              <a:t>7</a:t>
            </a:fld>
            <a:endParaRPr lang="en-US" dirty="0"/>
          </a:p>
        </p:txBody>
      </p:sp>
    </p:spTree>
    <p:extLst>
      <p:ext uri="{BB962C8B-B14F-4D97-AF65-F5344CB8AC3E}">
        <p14:creationId xmlns:p14="http://schemas.microsoft.com/office/powerpoint/2010/main" val="235279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“They’re hiring you, they’re not hiring your friend” applies to many answers you might give. When talking about college projects or coursework, be bold about saying which parts you had the most hand in.</a:t>
            </a:r>
          </a:p>
        </p:txBody>
      </p:sp>
      <p:sp>
        <p:nvSpPr>
          <p:cNvPr id="4" name="Slide Number Placeholder 3"/>
          <p:cNvSpPr>
            <a:spLocks noGrp="1"/>
          </p:cNvSpPr>
          <p:nvPr>
            <p:ph type="sldNum" sz="quarter" idx="5"/>
          </p:nvPr>
        </p:nvSpPr>
        <p:spPr/>
        <p:txBody>
          <a:bodyPr/>
          <a:lstStyle/>
          <a:p>
            <a:fld id="{CD3F15BC-4AA1-41C4-8C26-91A7E3BB93DC}" type="slidenum">
              <a:rPr lang="en-US" smtClean="0"/>
              <a:t>8</a:t>
            </a:fld>
            <a:endParaRPr lang="en-US" dirty="0"/>
          </a:p>
        </p:txBody>
      </p:sp>
    </p:spTree>
    <p:extLst>
      <p:ext uri="{BB962C8B-B14F-4D97-AF65-F5344CB8AC3E}">
        <p14:creationId xmlns:p14="http://schemas.microsoft.com/office/powerpoint/2010/main" val="342200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the job suit you?</a:t>
            </a:r>
          </a:p>
          <a:p>
            <a:endParaRPr lang="en-GB" dirty="0"/>
          </a:p>
          <a:p>
            <a:r>
              <a:rPr lang="en-GB" dirty="0"/>
              <a:t>Is the company going to last long enough to pay your salary?</a:t>
            </a:r>
          </a:p>
          <a:p>
            <a:endParaRPr lang="en-GB" dirty="0"/>
          </a:p>
          <a:p>
            <a:r>
              <a:rPr lang="en-GB" dirty="0"/>
              <a:t>Is this somewhere you’re looking to stay and grow your career, or is it just a stepping stone?</a:t>
            </a:r>
          </a:p>
          <a:p>
            <a:endParaRPr lang="en-GB" dirty="0"/>
          </a:p>
          <a:p>
            <a:r>
              <a:rPr lang="en-GB" dirty="0"/>
              <a:t>Do you care about benefits such as pension or private medical?</a:t>
            </a:r>
          </a:p>
          <a:p>
            <a:endParaRPr lang="en-GB" dirty="0"/>
          </a:p>
        </p:txBody>
      </p:sp>
      <p:sp>
        <p:nvSpPr>
          <p:cNvPr id="4" name="Slide Number Placeholder 3"/>
          <p:cNvSpPr>
            <a:spLocks noGrp="1"/>
          </p:cNvSpPr>
          <p:nvPr>
            <p:ph type="sldNum" sz="quarter" idx="5"/>
          </p:nvPr>
        </p:nvSpPr>
        <p:spPr/>
        <p:txBody>
          <a:bodyPr/>
          <a:lstStyle/>
          <a:p>
            <a:fld id="{CD3F15BC-4AA1-41C4-8C26-91A7E3BB93DC}" type="slidenum">
              <a:rPr lang="en-US" smtClean="0"/>
              <a:t>9</a:t>
            </a:fld>
            <a:endParaRPr lang="en-US" dirty="0"/>
          </a:p>
        </p:txBody>
      </p:sp>
    </p:spTree>
    <p:extLst>
      <p:ext uri="{BB962C8B-B14F-4D97-AF65-F5344CB8AC3E}">
        <p14:creationId xmlns:p14="http://schemas.microsoft.com/office/powerpoint/2010/main" val="327194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6"/>
            <a:ext cx="11309338" cy="6871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484093"/>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1389327"/>
            <a:ext cx="11029615" cy="4830907"/>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05951" y="6220236"/>
            <a:ext cx="2844799" cy="365125"/>
          </a:xfrm>
        </p:spPr>
        <p:txBody>
          <a:body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a:xfrm>
            <a:off x="581192" y="6225633"/>
            <a:ext cx="6917210" cy="365125"/>
          </a:xfrm>
        </p:spPr>
        <p:txBody>
          <a:bodyPr/>
          <a:lstStyle/>
          <a:p>
            <a:endParaRPr lang="en-US" dirty="0"/>
          </a:p>
        </p:txBody>
      </p:sp>
      <p:sp>
        <p:nvSpPr>
          <p:cNvPr id="6" name="Slide Number Placeholder 5"/>
          <p:cNvSpPr>
            <a:spLocks noGrp="1"/>
          </p:cNvSpPr>
          <p:nvPr>
            <p:ph type="sldNum" sz="quarter" idx="12"/>
          </p:nvPr>
        </p:nvSpPr>
        <p:spPr>
          <a:xfrm>
            <a:off x="10558299" y="6220235"/>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6/30/2021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ndrew.oakley@blueberrysystems.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ndrew.oakley@blueberrysystems.co.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ndrew.oakley@blueberrysystems.co.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ndrew.oakley@blueberrysystems.co.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5400" dirty="0">
                <a:solidFill>
                  <a:schemeClr val="bg1"/>
                </a:solidFill>
              </a:rPr>
              <a:t>Tech career &amp; interview tips</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792152"/>
          </a:xfrm>
        </p:spPr>
        <p:txBody>
          <a:bodyPr>
            <a:normAutofit fontScale="92500" lnSpcReduction="20000"/>
          </a:bodyPr>
          <a:lstStyle/>
          <a:p>
            <a:r>
              <a:rPr lang="en-US" dirty="0">
                <a:solidFill>
                  <a:srgbClr val="7CEBFF"/>
                </a:solidFill>
              </a:rPr>
              <a:t>Andrew Oakley</a:t>
            </a:r>
            <a:br>
              <a:rPr lang="en-US" dirty="0">
                <a:solidFill>
                  <a:srgbClr val="7CEBFF"/>
                </a:solidFill>
              </a:rPr>
            </a:br>
            <a:r>
              <a:rPr lang="en-US" dirty="0">
                <a:solidFill>
                  <a:srgbClr val="7CEBFF"/>
                </a:solidFill>
              </a:rPr>
              <a:t>support &amp; devops manager, senior information risk officer, blueberry, stonehouse near stroud</a:t>
            </a:r>
          </a:p>
          <a:p>
            <a:pPr algn="r"/>
            <a:r>
              <a:rPr lang="en-US" cap="none" dirty="0">
                <a:solidFill>
                  <a:srgbClr val="7CEBFF"/>
                </a:solidFill>
              </a:rPr>
              <a:t>andrew.oakley@blueberrysystems.co.uk</a:t>
            </a:r>
            <a:endParaRPr lang="en-US" dirty="0">
              <a:solidFill>
                <a:srgbClr val="7CEBFF"/>
              </a:solidFill>
            </a:endParaRP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2CA1-5A5F-4635-B766-244F74900527}"/>
              </a:ext>
            </a:extLst>
          </p:cNvPr>
          <p:cNvSpPr>
            <a:spLocks noGrp="1"/>
          </p:cNvSpPr>
          <p:nvPr>
            <p:ph type="title"/>
          </p:nvPr>
        </p:nvSpPr>
        <p:spPr/>
        <p:txBody>
          <a:bodyPr>
            <a:normAutofit fontScale="90000"/>
          </a:bodyPr>
          <a:lstStyle/>
          <a:p>
            <a:r>
              <a:rPr lang="en-GB" dirty="0"/>
              <a:t>Andrew’s career path</a:t>
            </a:r>
          </a:p>
        </p:txBody>
      </p:sp>
      <p:sp>
        <p:nvSpPr>
          <p:cNvPr id="3" name="Content Placeholder 2">
            <a:extLst>
              <a:ext uri="{FF2B5EF4-FFF2-40B4-BE49-F238E27FC236}">
                <a16:creationId xmlns:a16="http://schemas.microsoft.com/office/drawing/2014/main" id="{88586F7E-A445-41E4-A05D-533211C019D6}"/>
              </a:ext>
            </a:extLst>
          </p:cNvPr>
          <p:cNvSpPr>
            <a:spLocks noGrp="1"/>
          </p:cNvSpPr>
          <p:nvPr>
            <p:ph idx="1"/>
          </p:nvPr>
        </p:nvSpPr>
        <p:spPr>
          <a:xfrm>
            <a:off x="581192" y="1389327"/>
            <a:ext cx="11029615" cy="5247143"/>
          </a:xfrm>
        </p:spPr>
        <p:txBody>
          <a:bodyPr>
            <a:normAutofit fontScale="92500" lnSpcReduction="10000"/>
          </a:bodyPr>
          <a:lstStyle/>
          <a:p>
            <a:r>
              <a:rPr lang="en-GB" dirty="0"/>
              <a:t>Home computing as a hobby in the 1970s and 1980s</a:t>
            </a:r>
          </a:p>
          <a:p>
            <a:r>
              <a:rPr lang="en-GB" dirty="0"/>
              <a:t>Mid 1980s teenager - Summer job preparing master copies for home computer games at a cassette tape duplication plant (today you might consider contributing supporting material to someone else’s project – e.g. documentation, website)</a:t>
            </a:r>
          </a:p>
          <a:p>
            <a:r>
              <a:rPr lang="en-GB" dirty="0"/>
              <a:t>Late 80s / early 90s sixth form &amp; university - Wrote articles and “cover disk” games for computer magazines (today you might consider keeping a blog or writing small apps)</a:t>
            </a:r>
          </a:p>
          <a:p>
            <a:r>
              <a:rPr lang="en-GB" dirty="0"/>
              <a:t>1992 University sandwich placement, year out at IBM Warwick, mostly in the finance department.</a:t>
            </a:r>
          </a:p>
          <a:p>
            <a:r>
              <a:rPr lang="en-GB" dirty="0"/>
              <a:t>1993 IBM sponsored me to do my final year project, and gave me a tower PC</a:t>
            </a:r>
          </a:p>
          <a:p>
            <a:r>
              <a:rPr lang="en-GB" dirty="0"/>
              <a:t>1994-2000 worked as a database / C programmer for finance industry in Cheltenham</a:t>
            </a:r>
          </a:p>
          <a:p>
            <a:r>
              <a:rPr lang="en-GB" dirty="0"/>
              <a:t>Y2K bought me a nice new 4x4</a:t>
            </a:r>
          </a:p>
          <a:p>
            <a:r>
              <a:rPr lang="en-GB" dirty="0"/>
              <a:t>2000-2005 switched to web coding, back-end database integration, Tewkesbury &amp; Cheltenham – including 2 years running my own small software development firm</a:t>
            </a:r>
          </a:p>
          <a:p>
            <a:r>
              <a:rPr lang="en-GB" dirty="0"/>
              <a:t>2005 onwards switched to management as head of anti-spam at MessageLabs / Symantec, Gloucester</a:t>
            </a:r>
          </a:p>
          <a:p>
            <a:r>
              <a:rPr lang="en-GB" dirty="0"/>
              <a:t>2010 software development project management at Higher Education Statistics Agency, Cheltenham</a:t>
            </a:r>
          </a:p>
          <a:p>
            <a:r>
              <a:rPr lang="en-GB" dirty="0"/>
              <a:t>2015 project management then Head of Support / DevOps / SIRO at Blueberry, Stroud</a:t>
            </a:r>
          </a:p>
          <a:p>
            <a:pPr marL="0" indent="0" algn="r">
              <a:buNone/>
            </a:pPr>
            <a:r>
              <a:rPr lang="en-GB" dirty="0">
                <a:hlinkClick r:id="rId3"/>
              </a:rPr>
              <a:t>andrew.oakley@blueberrysystems.co.uk</a:t>
            </a:r>
            <a:endParaRPr lang="en-GB" dirty="0"/>
          </a:p>
        </p:txBody>
      </p:sp>
    </p:spTree>
    <p:extLst>
      <p:ext uri="{BB962C8B-B14F-4D97-AF65-F5344CB8AC3E}">
        <p14:creationId xmlns:p14="http://schemas.microsoft.com/office/powerpoint/2010/main" val="7478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E1A0-6DE1-411E-B3DB-FC03A0F25254}"/>
              </a:ext>
            </a:extLst>
          </p:cNvPr>
          <p:cNvSpPr>
            <a:spLocks noGrp="1"/>
          </p:cNvSpPr>
          <p:nvPr>
            <p:ph type="title"/>
          </p:nvPr>
        </p:nvSpPr>
        <p:spPr/>
        <p:txBody>
          <a:bodyPr>
            <a:normAutofit fontScale="90000"/>
          </a:bodyPr>
          <a:lstStyle/>
          <a:p>
            <a:r>
              <a:rPr lang="en-GB" dirty="0"/>
              <a:t>Andrew’s current role</a:t>
            </a:r>
          </a:p>
        </p:txBody>
      </p:sp>
      <p:sp>
        <p:nvSpPr>
          <p:cNvPr id="3" name="Content Placeholder 2">
            <a:extLst>
              <a:ext uri="{FF2B5EF4-FFF2-40B4-BE49-F238E27FC236}">
                <a16:creationId xmlns:a16="http://schemas.microsoft.com/office/drawing/2014/main" id="{5D7DA423-9352-4F6C-BF22-DD81165565EA}"/>
              </a:ext>
            </a:extLst>
          </p:cNvPr>
          <p:cNvSpPr>
            <a:spLocks noGrp="1"/>
          </p:cNvSpPr>
          <p:nvPr>
            <p:ph idx="1"/>
          </p:nvPr>
        </p:nvSpPr>
        <p:spPr/>
        <p:txBody>
          <a:bodyPr>
            <a:normAutofit lnSpcReduction="10000"/>
          </a:bodyPr>
          <a:lstStyle/>
          <a:p>
            <a:r>
              <a:rPr lang="en-GB" sz="2400" dirty="0"/>
              <a:t>Support manager</a:t>
            </a:r>
          </a:p>
          <a:p>
            <a:pPr lvl="1"/>
            <a:r>
              <a:rPr lang="en-GB" sz="2000" dirty="0"/>
              <a:t>Managing 1st line support analysts</a:t>
            </a:r>
          </a:p>
          <a:p>
            <a:pPr lvl="1"/>
            <a:r>
              <a:rPr lang="en-GB" sz="2000" dirty="0"/>
              <a:t>Handling problem issues; issue escalation and prioritisation</a:t>
            </a:r>
          </a:p>
          <a:p>
            <a:pPr lvl="1"/>
            <a:r>
              <a:rPr lang="en-GB" sz="2000" dirty="0"/>
              <a:t>Managing offshore coders</a:t>
            </a:r>
          </a:p>
          <a:p>
            <a:r>
              <a:rPr lang="en-GB" sz="2400" dirty="0"/>
              <a:t>DevOps manager</a:t>
            </a:r>
          </a:p>
          <a:p>
            <a:pPr lvl="1"/>
            <a:r>
              <a:rPr lang="en-GB" sz="2000" dirty="0"/>
              <a:t>Managing DevOps staff</a:t>
            </a:r>
          </a:p>
          <a:p>
            <a:pPr lvl="1"/>
            <a:r>
              <a:rPr lang="en-GB" sz="2000" dirty="0"/>
              <a:t>Planning ecosystem / infrastructure – AWS, Gitlab</a:t>
            </a:r>
          </a:p>
          <a:p>
            <a:r>
              <a:rPr lang="en-GB" sz="2400" dirty="0"/>
              <a:t>Senior Information Risk Officer</a:t>
            </a:r>
          </a:p>
          <a:p>
            <a:pPr lvl="1"/>
            <a:r>
              <a:rPr lang="en-GB" sz="2000" dirty="0"/>
              <a:t>GDPR</a:t>
            </a:r>
          </a:p>
          <a:p>
            <a:pPr lvl="1"/>
            <a:r>
              <a:rPr lang="en-GB" sz="2000" dirty="0"/>
              <a:t>Ensuring we are compliant with regulations and best practice, particularly in the healthcare sector</a:t>
            </a:r>
          </a:p>
          <a:p>
            <a:pPr marL="0" indent="0" algn="r">
              <a:buNone/>
            </a:pPr>
            <a:r>
              <a:rPr lang="en-GB" sz="2400" dirty="0">
                <a:hlinkClick r:id="rId3"/>
              </a:rPr>
              <a:t>andrew.oakley@blueberrysystems.co.uk</a:t>
            </a:r>
            <a:endParaRPr lang="en-GB" sz="2400" dirty="0"/>
          </a:p>
        </p:txBody>
      </p:sp>
    </p:spTree>
    <p:extLst>
      <p:ext uri="{BB962C8B-B14F-4D97-AF65-F5344CB8AC3E}">
        <p14:creationId xmlns:p14="http://schemas.microsoft.com/office/powerpoint/2010/main" val="51072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3D3F-AC2B-4858-B3BA-F23FAA2CDCB0}"/>
              </a:ext>
            </a:extLst>
          </p:cNvPr>
          <p:cNvSpPr>
            <a:spLocks noGrp="1"/>
          </p:cNvSpPr>
          <p:nvPr>
            <p:ph type="title"/>
          </p:nvPr>
        </p:nvSpPr>
        <p:spPr/>
        <p:txBody>
          <a:bodyPr>
            <a:normAutofit fontScale="90000"/>
          </a:bodyPr>
          <a:lstStyle/>
          <a:p>
            <a:r>
              <a:rPr lang="en-GB" dirty="0"/>
              <a:t>Andrew’s outside interests</a:t>
            </a:r>
          </a:p>
        </p:txBody>
      </p:sp>
      <p:sp>
        <p:nvSpPr>
          <p:cNvPr id="3" name="Content Placeholder 2">
            <a:extLst>
              <a:ext uri="{FF2B5EF4-FFF2-40B4-BE49-F238E27FC236}">
                <a16:creationId xmlns:a16="http://schemas.microsoft.com/office/drawing/2014/main" id="{37B6BC96-854A-4D54-A532-324AC612ECF2}"/>
              </a:ext>
            </a:extLst>
          </p:cNvPr>
          <p:cNvSpPr>
            <a:spLocks noGrp="1"/>
          </p:cNvSpPr>
          <p:nvPr>
            <p:ph idx="1"/>
          </p:nvPr>
        </p:nvSpPr>
        <p:spPr/>
        <p:txBody>
          <a:bodyPr>
            <a:normAutofit/>
          </a:bodyPr>
          <a:lstStyle/>
          <a:p>
            <a:r>
              <a:rPr lang="en-GB" sz="2400" dirty="0"/>
              <a:t>I run (ran?) Cotswold Jam, a Raspberry Pi enthusiast group focussing on teaching junior-age children to code. Approximately 120 attendees, five times a year at Gloucestershire University, from 2015-2020.</a:t>
            </a:r>
          </a:p>
          <a:p>
            <a:r>
              <a:rPr lang="en-GB" sz="2400" dirty="0"/>
              <a:t>During the pandemic, I refurbished laptops for lockdown pupils. Lots of people donated old laptops, I tidied them up, upgraded RAM, put in a small donated new SSD, and installed Debian with Raspberry Pi Desktop.</a:t>
            </a:r>
          </a:p>
          <a:p>
            <a:r>
              <a:rPr lang="en-GB" sz="2400" dirty="0"/>
              <a:t>Music is quite mathematical, it helps you think logically and in sequence. In theory I’m a qualified piano teacher, in reality I mess about with synthesisers.</a:t>
            </a:r>
          </a:p>
          <a:p>
            <a:r>
              <a:rPr lang="en-GB" sz="2400" dirty="0"/>
              <a:t>Married with 3 children, 15 year old daughter, 11 year old mixed twins. This colours my view of risk.</a:t>
            </a:r>
          </a:p>
        </p:txBody>
      </p:sp>
    </p:spTree>
    <p:extLst>
      <p:ext uri="{BB962C8B-B14F-4D97-AF65-F5344CB8AC3E}">
        <p14:creationId xmlns:p14="http://schemas.microsoft.com/office/powerpoint/2010/main" val="231962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E1A0-6DE1-411E-B3DB-FC03A0F25254}"/>
              </a:ext>
            </a:extLst>
          </p:cNvPr>
          <p:cNvSpPr>
            <a:spLocks noGrp="1"/>
          </p:cNvSpPr>
          <p:nvPr>
            <p:ph type="title"/>
          </p:nvPr>
        </p:nvSpPr>
        <p:spPr/>
        <p:txBody>
          <a:bodyPr>
            <a:normAutofit fontScale="90000"/>
          </a:bodyPr>
          <a:lstStyle/>
          <a:p>
            <a:r>
              <a:rPr lang="en-GB" dirty="0"/>
              <a:t>BLUEBERRY</a:t>
            </a:r>
          </a:p>
        </p:txBody>
      </p:sp>
      <p:sp>
        <p:nvSpPr>
          <p:cNvPr id="3" name="Content Placeholder 2">
            <a:extLst>
              <a:ext uri="{FF2B5EF4-FFF2-40B4-BE49-F238E27FC236}">
                <a16:creationId xmlns:a16="http://schemas.microsoft.com/office/drawing/2014/main" id="{5D7DA423-9352-4F6C-BF22-DD81165565EA}"/>
              </a:ext>
            </a:extLst>
          </p:cNvPr>
          <p:cNvSpPr>
            <a:spLocks noGrp="1"/>
          </p:cNvSpPr>
          <p:nvPr>
            <p:ph idx="1"/>
          </p:nvPr>
        </p:nvSpPr>
        <p:spPr>
          <a:xfrm>
            <a:off x="581192" y="1389327"/>
            <a:ext cx="11029615" cy="5163873"/>
          </a:xfrm>
        </p:spPr>
        <p:txBody>
          <a:bodyPr>
            <a:normAutofit fontScale="85000" lnSpcReduction="20000"/>
          </a:bodyPr>
          <a:lstStyle/>
          <a:p>
            <a:r>
              <a:rPr lang="en-GB" sz="2400" dirty="0"/>
              <a:t>Around 200 staff around the world, of which about 50 in the UK</a:t>
            </a:r>
          </a:p>
          <a:p>
            <a:r>
              <a:rPr lang="en-GB" sz="2400" dirty="0"/>
              <a:t>Blueberry Systems</a:t>
            </a:r>
            <a:endParaRPr lang="en-GB" sz="2200" dirty="0"/>
          </a:p>
          <a:p>
            <a:pPr lvl="1"/>
            <a:r>
              <a:rPr lang="en-GB" sz="1800" dirty="0"/>
              <a:t>One-off “bespoke” business-to-business websites and what used to be called “intranets” – users are usually existing staff, not the public</a:t>
            </a:r>
          </a:p>
          <a:p>
            <a:pPr lvl="1"/>
            <a:r>
              <a:rPr lang="en-GB" sz="1800" dirty="0"/>
              <a:t>Approx. 20 project managers, support and DevOps staff, based in Stonehouse near Stroud</a:t>
            </a:r>
          </a:p>
          <a:p>
            <a:pPr lvl="1"/>
            <a:r>
              <a:rPr lang="en-GB" sz="1800" dirty="0"/>
              <a:t>Usually offshore software developers but we have started onshoring in 2021</a:t>
            </a:r>
          </a:p>
          <a:p>
            <a:pPr lvl="1"/>
            <a:r>
              <a:rPr lang="en-GB" sz="1800" dirty="0"/>
              <a:t>Usually C#.NET and Angular.js – we also have our own templating libraries</a:t>
            </a:r>
          </a:p>
          <a:p>
            <a:pPr lvl="1"/>
            <a:r>
              <a:rPr lang="en-GB" sz="1800" dirty="0"/>
              <a:t>Usually Microsoft Windows Server &amp; IIS, sometimes Linux &amp; Nginx, sometimes serverless</a:t>
            </a:r>
          </a:p>
          <a:p>
            <a:pPr lvl="1"/>
            <a:r>
              <a:rPr lang="en-GB" sz="1800" dirty="0"/>
              <a:t>Usually with a database, MS SQL Server or MySQL / MariaDB</a:t>
            </a:r>
          </a:p>
          <a:p>
            <a:pPr lvl="1"/>
            <a:r>
              <a:rPr lang="en-GB" sz="1800" dirty="0"/>
              <a:t>Usually integrated with one or more APIs – factory production line, management reports, stock control, forecasting, torque measurement of safety bolts on cars, IoT sensors, adjusting the chemical formula of asphalt…</a:t>
            </a:r>
          </a:p>
          <a:p>
            <a:r>
              <a:rPr lang="en-GB" sz="2400" dirty="0"/>
              <a:t>Blueberry Healthcare</a:t>
            </a:r>
          </a:p>
          <a:p>
            <a:pPr lvl="1"/>
            <a:r>
              <a:rPr lang="en-GB" sz="1800" dirty="0"/>
              <a:t>A new company we’re setting up ; separate from Systems to handle the more restrictive regulations and needs of the health sector</a:t>
            </a:r>
          </a:p>
          <a:p>
            <a:r>
              <a:rPr lang="en-GB" sz="2400" dirty="0"/>
              <a:t>Blueberry Consultants / Blueberry Software</a:t>
            </a:r>
          </a:p>
          <a:p>
            <a:pPr lvl="1"/>
            <a:r>
              <a:rPr lang="en-GB" sz="1800" dirty="0"/>
              <a:t>Sister company in Birmingham </a:t>
            </a:r>
            <a:r>
              <a:rPr lang="en-GB" sz="1800"/>
              <a:t>focussing more on </a:t>
            </a:r>
            <a:r>
              <a:rPr lang="en-GB" sz="1800" dirty="0"/>
              <a:t>non-web software, e.g. desktop, embedded</a:t>
            </a:r>
          </a:p>
          <a:p>
            <a:pPr marL="0" indent="0" algn="r">
              <a:buNone/>
            </a:pPr>
            <a:r>
              <a:rPr lang="en-GB" sz="2400" dirty="0">
                <a:hlinkClick r:id="rId3"/>
              </a:rPr>
              <a:t>andrew.oakley@blueberrysystems.co.uk</a:t>
            </a:r>
            <a:endParaRPr lang="en-GB" sz="2400" dirty="0"/>
          </a:p>
        </p:txBody>
      </p:sp>
    </p:spTree>
    <p:extLst>
      <p:ext uri="{BB962C8B-B14F-4D97-AF65-F5344CB8AC3E}">
        <p14:creationId xmlns:p14="http://schemas.microsoft.com/office/powerpoint/2010/main" val="25482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2C7B-8754-4F5A-84EC-0D829B2DEA92}"/>
              </a:ext>
            </a:extLst>
          </p:cNvPr>
          <p:cNvSpPr>
            <a:spLocks noGrp="1"/>
          </p:cNvSpPr>
          <p:nvPr>
            <p:ph type="title"/>
          </p:nvPr>
        </p:nvSpPr>
        <p:spPr/>
        <p:txBody>
          <a:bodyPr>
            <a:normAutofit fontScale="90000"/>
          </a:bodyPr>
          <a:lstStyle/>
          <a:p>
            <a:r>
              <a:rPr lang="en-GB" dirty="0"/>
              <a:t>Let me reassure you about offshoring</a:t>
            </a:r>
          </a:p>
        </p:txBody>
      </p:sp>
      <p:sp>
        <p:nvSpPr>
          <p:cNvPr id="3" name="Content Placeholder 2">
            <a:extLst>
              <a:ext uri="{FF2B5EF4-FFF2-40B4-BE49-F238E27FC236}">
                <a16:creationId xmlns:a16="http://schemas.microsoft.com/office/drawing/2014/main" id="{0515A7A7-6D91-4A0D-9FED-C3C71B35BEC9}"/>
              </a:ext>
            </a:extLst>
          </p:cNvPr>
          <p:cNvSpPr>
            <a:spLocks noGrp="1"/>
          </p:cNvSpPr>
          <p:nvPr>
            <p:ph idx="1"/>
          </p:nvPr>
        </p:nvSpPr>
        <p:spPr/>
        <p:txBody>
          <a:bodyPr>
            <a:normAutofit fontScale="92500" lnSpcReduction="10000"/>
          </a:bodyPr>
          <a:lstStyle/>
          <a:p>
            <a:r>
              <a:rPr lang="en-GB" sz="2800" dirty="0"/>
              <a:t>GDPR and similar regulations mean that fewer and fewer software development roles are suited to offshoring</a:t>
            </a:r>
          </a:p>
          <a:p>
            <a:r>
              <a:rPr lang="en-GB" sz="2800" dirty="0"/>
              <a:t>Russian and Asian offshoring is getting more expensive</a:t>
            </a:r>
          </a:p>
          <a:p>
            <a:r>
              <a:rPr lang="en-GB" sz="2800" dirty="0"/>
              <a:t>Brexit means that even offshoring to the EU is fraught with uncertainty</a:t>
            </a:r>
            <a:br>
              <a:rPr lang="en-GB" sz="2800" dirty="0"/>
            </a:br>
            <a:r>
              <a:rPr lang="en-GB" sz="2800" dirty="0"/>
              <a:t>(although GDPR “adequacy” announcement of 29 June 2021 may reduce this uncertainly)</a:t>
            </a:r>
          </a:p>
          <a:p>
            <a:r>
              <a:rPr lang="en-GB" sz="2800" dirty="0"/>
              <a:t>In 2021, Blueberry has hired its first UK-based onshore software developers in many years</a:t>
            </a:r>
          </a:p>
          <a:p>
            <a:r>
              <a:rPr lang="en-GB" sz="2800" dirty="0"/>
              <a:t>This is a good time to start a UK software development career</a:t>
            </a:r>
          </a:p>
          <a:p>
            <a:pPr marL="0" indent="0" algn="r">
              <a:buNone/>
            </a:pPr>
            <a:br>
              <a:rPr lang="en-GB" sz="2800" dirty="0">
                <a:hlinkClick r:id="rId3"/>
              </a:rPr>
            </a:br>
            <a:r>
              <a:rPr lang="en-GB" sz="2800" dirty="0">
                <a:hlinkClick r:id="rId3"/>
              </a:rPr>
              <a:t>andrew.oakley@blueberrysystems.co.uk</a:t>
            </a:r>
            <a:endParaRPr lang="en-GB" sz="2800" dirty="0"/>
          </a:p>
        </p:txBody>
      </p:sp>
    </p:spTree>
    <p:extLst>
      <p:ext uri="{BB962C8B-B14F-4D97-AF65-F5344CB8AC3E}">
        <p14:creationId xmlns:p14="http://schemas.microsoft.com/office/powerpoint/2010/main" val="182148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B58A8CB-65A8-4A3B-A4B4-E856034D9012}"/>
              </a:ext>
            </a:extLst>
          </p:cNvPr>
          <p:cNvPicPr>
            <a:picLocks noGrp="1" noChangeAspect="1"/>
          </p:cNvPicPr>
          <p:nvPr>
            <p:ph idx="1"/>
          </p:nvPr>
        </p:nvPicPr>
        <p:blipFill>
          <a:blip r:embed="rId3"/>
          <a:stretch>
            <a:fillRect/>
          </a:stretch>
        </p:blipFill>
        <p:spPr>
          <a:xfrm>
            <a:off x="399318" y="453301"/>
            <a:ext cx="4123255" cy="6152365"/>
          </a:xfrm>
          <a:ln w="114300">
            <a:solidFill>
              <a:schemeClr val="bg1"/>
            </a:solidFill>
          </a:ln>
        </p:spPr>
      </p:pic>
      <p:sp>
        <p:nvSpPr>
          <p:cNvPr id="9" name="Title 1">
            <a:extLst>
              <a:ext uri="{FF2B5EF4-FFF2-40B4-BE49-F238E27FC236}">
                <a16:creationId xmlns:a16="http://schemas.microsoft.com/office/drawing/2014/main" id="{996C8C44-8313-4CDD-B6B2-BAA0061D5D47}"/>
              </a:ext>
            </a:extLst>
          </p:cNvPr>
          <p:cNvSpPr>
            <a:spLocks noGrp="1"/>
          </p:cNvSpPr>
          <p:nvPr>
            <p:ph type="title"/>
          </p:nvPr>
        </p:nvSpPr>
        <p:spPr>
          <a:xfrm>
            <a:off x="4708348" y="718631"/>
            <a:ext cx="6956430" cy="484093"/>
          </a:xfrm>
        </p:spPr>
        <p:txBody>
          <a:bodyPr>
            <a:normAutofit fontScale="90000"/>
          </a:bodyPr>
          <a:lstStyle/>
          <a:p>
            <a:r>
              <a:rPr lang="en-GB" dirty="0"/>
              <a:t>A disclaimer about Survivorship bias</a:t>
            </a:r>
          </a:p>
        </p:txBody>
      </p:sp>
      <p:sp>
        <p:nvSpPr>
          <p:cNvPr id="11" name="Content Placeholder 2">
            <a:extLst>
              <a:ext uri="{FF2B5EF4-FFF2-40B4-BE49-F238E27FC236}">
                <a16:creationId xmlns:a16="http://schemas.microsoft.com/office/drawing/2014/main" id="{FD554D1A-8FC8-4AA4-8A78-5AC1108C45D8}"/>
              </a:ext>
            </a:extLst>
          </p:cNvPr>
          <p:cNvSpPr txBox="1">
            <a:spLocks/>
          </p:cNvSpPr>
          <p:nvPr/>
        </p:nvSpPr>
        <p:spPr>
          <a:xfrm>
            <a:off x="4708348" y="1400432"/>
            <a:ext cx="6902459" cy="5198076"/>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800" dirty="0"/>
              <a:t>I’m nice-house-and-new-car successful, but not megacorporation-CEO successful</a:t>
            </a:r>
          </a:p>
          <a:p>
            <a:r>
              <a:rPr lang="en-GB" sz="2800" dirty="0"/>
              <a:t>I’ve mostly stuck to being an employee. My tips are about employed work.</a:t>
            </a:r>
          </a:p>
          <a:p>
            <a:r>
              <a:rPr lang="en-GB" sz="2800" dirty="0"/>
              <a:t>I did run my own company for a couple of years. I didn’t make a loss. I learned that sales people and sales leads are very valuable, and that I am not good at finding sales leads.</a:t>
            </a:r>
          </a:p>
          <a:p>
            <a:r>
              <a:rPr lang="en-GB" sz="2800" dirty="0"/>
              <a:t>Be honest with yourself about what level of risk you can afford to take, at different stages of your career.</a:t>
            </a:r>
          </a:p>
          <a:p>
            <a:r>
              <a:rPr lang="en-GB" sz="2800" dirty="0"/>
              <a:t>Employed work might be your </a:t>
            </a:r>
            <a:r>
              <a:rPr lang="en-GB" sz="2800" dirty="0" err="1"/>
              <a:t>fallback</a:t>
            </a:r>
            <a:r>
              <a:rPr lang="en-GB" sz="2800" dirty="0"/>
              <a:t> plan if your </a:t>
            </a:r>
            <a:r>
              <a:rPr lang="en-GB" sz="2800" dirty="0" err="1"/>
              <a:t>startup</a:t>
            </a:r>
            <a:r>
              <a:rPr lang="en-GB" sz="2800" dirty="0"/>
              <a:t> fails</a:t>
            </a:r>
            <a:endParaRPr lang="en-GB" dirty="0"/>
          </a:p>
          <a:p>
            <a:pPr marL="0" indent="0" algn="r">
              <a:buNone/>
            </a:pPr>
            <a:r>
              <a:rPr lang="en-GB" dirty="0"/>
              <a:t>xkcd.com</a:t>
            </a:r>
          </a:p>
        </p:txBody>
      </p:sp>
    </p:spTree>
    <p:extLst>
      <p:ext uri="{BB962C8B-B14F-4D97-AF65-F5344CB8AC3E}">
        <p14:creationId xmlns:p14="http://schemas.microsoft.com/office/powerpoint/2010/main" val="263470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6494-915B-4213-966F-ECAC4EFF50B3}"/>
              </a:ext>
            </a:extLst>
          </p:cNvPr>
          <p:cNvSpPr>
            <a:spLocks noGrp="1"/>
          </p:cNvSpPr>
          <p:nvPr>
            <p:ph type="title"/>
          </p:nvPr>
        </p:nvSpPr>
        <p:spPr/>
        <p:txBody>
          <a:bodyPr>
            <a:normAutofit fontScale="90000"/>
          </a:bodyPr>
          <a:lstStyle/>
          <a:p>
            <a:r>
              <a:rPr lang="en-GB" dirty="0"/>
              <a:t>About Andrew</a:t>
            </a:r>
          </a:p>
        </p:txBody>
      </p:sp>
      <p:pic>
        <p:nvPicPr>
          <p:cNvPr id="5" name="Content Placeholder 4">
            <a:extLst>
              <a:ext uri="{FF2B5EF4-FFF2-40B4-BE49-F238E27FC236}">
                <a16:creationId xmlns:a16="http://schemas.microsoft.com/office/drawing/2014/main" id="{9A2CD0DE-2729-4F44-8A76-D8A306A940BC}"/>
              </a:ext>
            </a:extLst>
          </p:cNvPr>
          <p:cNvPicPr>
            <a:picLocks noGrp="1" noChangeAspect="1"/>
          </p:cNvPicPr>
          <p:nvPr>
            <p:ph idx="1"/>
          </p:nvPr>
        </p:nvPicPr>
        <p:blipFill>
          <a:blip r:embed="rId3"/>
          <a:stretch>
            <a:fillRect/>
          </a:stretch>
        </p:blipFill>
        <p:spPr>
          <a:xfrm>
            <a:off x="2011692" y="2316364"/>
            <a:ext cx="8168617" cy="4282143"/>
          </a:xfrm>
        </p:spPr>
      </p:pic>
      <p:sp>
        <p:nvSpPr>
          <p:cNvPr id="14" name="TextBox 13">
            <a:extLst>
              <a:ext uri="{FF2B5EF4-FFF2-40B4-BE49-F238E27FC236}">
                <a16:creationId xmlns:a16="http://schemas.microsoft.com/office/drawing/2014/main" id="{0936D1AB-CD9C-44F8-86D0-6AFE5AAA3049}"/>
              </a:ext>
            </a:extLst>
          </p:cNvPr>
          <p:cNvSpPr txBox="1"/>
          <p:nvPr/>
        </p:nvSpPr>
        <p:spPr>
          <a:xfrm>
            <a:off x="581192" y="1383957"/>
            <a:ext cx="11029616" cy="646331"/>
          </a:xfrm>
          <a:prstGeom prst="rect">
            <a:avLst/>
          </a:prstGeom>
          <a:noFill/>
        </p:spPr>
        <p:txBody>
          <a:bodyPr wrap="square" rtlCol="0">
            <a:spAutoFit/>
          </a:bodyPr>
          <a:lstStyle/>
          <a:p>
            <a:r>
              <a:rPr lang="en-GB" dirty="0"/>
              <a:t>Born 1971. Grew up in Shropshire. Father was a maths professor. First computer I used was the Harwell Dekatron, built in 1951 for atomic research, later given to Wolverhampton University where I “used” it as a toddler in 1973.</a:t>
            </a:r>
          </a:p>
        </p:txBody>
      </p:sp>
    </p:spTree>
    <p:extLst>
      <p:ext uri="{BB962C8B-B14F-4D97-AF65-F5344CB8AC3E}">
        <p14:creationId xmlns:p14="http://schemas.microsoft.com/office/powerpoint/2010/main" val="230220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B788-387C-461C-813F-B9E923E43249}"/>
              </a:ext>
            </a:extLst>
          </p:cNvPr>
          <p:cNvSpPr>
            <a:spLocks noGrp="1"/>
          </p:cNvSpPr>
          <p:nvPr>
            <p:ph type="title"/>
          </p:nvPr>
        </p:nvSpPr>
        <p:spPr/>
        <p:txBody>
          <a:bodyPr>
            <a:normAutofit fontScale="90000"/>
          </a:bodyPr>
          <a:lstStyle/>
          <a:p>
            <a:r>
              <a:rPr lang="en-GB" dirty="0"/>
              <a:t>Have a tech hobby</a:t>
            </a:r>
          </a:p>
        </p:txBody>
      </p:sp>
      <p:pic>
        <p:nvPicPr>
          <p:cNvPr id="4" name="Picture 3">
            <a:extLst>
              <a:ext uri="{FF2B5EF4-FFF2-40B4-BE49-F238E27FC236}">
                <a16:creationId xmlns:a16="http://schemas.microsoft.com/office/drawing/2014/main" id="{792E2F5D-DB46-44E7-A151-E215A7E8B6C5}"/>
              </a:ext>
            </a:extLst>
          </p:cNvPr>
          <p:cNvPicPr>
            <a:picLocks noChangeAspect="1"/>
          </p:cNvPicPr>
          <p:nvPr/>
        </p:nvPicPr>
        <p:blipFill>
          <a:blip r:embed="rId3"/>
          <a:stretch>
            <a:fillRect/>
          </a:stretch>
        </p:blipFill>
        <p:spPr>
          <a:xfrm>
            <a:off x="581192" y="1736813"/>
            <a:ext cx="3170410" cy="2338177"/>
          </a:xfrm>
          <a:prstGeom prst="rect">
            <a:avLst/>
          </a:prstGeom>
        </p:spPr>
      </p:pic>
      <p:pic>
        <p:nvPicPr>
          <p:cNvPr id="5" name="Content Placeholder 4">
            <a:extLst>
              <a:ext uri="{FF2B5EF4-FFF2-40B4-BE49-F238E27FC236}">
                <a16:creationId xmlns:a16="http://schemas.microsoft.com/office/drawing/2014/main" id="{D1ABBFB3-E57F-4D89-B0CA-94F4508D164A}"/>
              </a:ext>
            </a:extLst>
          </p:cNvPr>
          <p:cNvPicPr>
            <a:picLocks noGrp="1" noChangeAspect="1"/>
          </p:cNvPicPr>
          <p:nvPr>
            <p:ph idx="1"/>
          </p:nvPr>
        </p:nvPicPr>
        <p:blipFill>
          <a:blip r:embed="rId4"/>
          <a:stretch>
            <a:fillRect/>
          </a:stretch>
        </p:blipFill>
        <p:spPr>
          <a:xfrm>
            <a:off x="3370434" y="1785033"/>
            <a:ext cx="4704320" cy="2659289"/>
          </a:xfrm>
          <a:prstGeom prst="rect">
            <a:avLst/>
          </a:prstGeom>
        </p:spPr>
      </p:pic>
      <p:pic>
        <p:nvPicPr>
          <p:cNvPr id="6" name="Picture 5">
            <a:extLst>
              <a:ext uri="{FF2B5EF4-FFF2-40B4-BE49-F238E27FC236}">
                <a16:creationId xmlns:a16="http://schemas.microsoft.com/office/drawing/2014/main" id="{F384C8AD-3609-424E-88CD-E4DDE23E4C91}"/>
              </a:ext>
            </a:extLst>
          </p:cNvPr>
          <p:cNvPicPr>
            <a:picLocks noChangeAspect="1"/>
          </p:cNvPicPr>
          <p:nvPr/>
        </p:nvPicPr>
        <p:blipFill>
          <a:blip r:embed="rId5"/>
          <a:stretch>
            <a:fillRect/>
          </a:stretch>
        </p:blipFill>
        <p:spPr>
          <a:xfrm>
            <a:off x="8239512" y="2020560"/>
            <a:ext cx="3170410" cy="2188233"/>
          </a:xfrm>
          <a:prstGeom prst="rect">
            <a:avLst/>
          </a:prstGeom>
        </p:spPr>
      </p:pic>
      <p:sp>
        <p:nvSpPr>
          <p:cNvPr id="7" name="TextBox 6">
            <a:extLst>
              <a:ext uri="{FF2B5EF4-FFF2-40B4-BE49-F238E27FC236}">
                <a16:creationId xmlns:a16="http://schemas.microsoft.com/office/drawing/2014/main" id="{132A2134-7949-4BFA-B05B-24772408F597}"/>
              </a:ext>
            </a:extLst>
          </p:cNvPr>
          <p:cNvSpPr txBox="1"/>
          <p:nvPr/>
        </p:nvSpPr>
        <p:spPr>
          <a:xfrm>
            <a:off x="581192" y="1367481"/>
            <a:ext cx="11029616" cy="369332"/>
          </a:xfrm>
          <a:prstGeom prst="rect">
            <a:avLst/>
          </a:prstGeom>
          <a:noFill/>
        </p:spPr>
        <p:txBody>
          <a:bodyPr wrap="square" rtlCol="0">
            <a:spAutoFit/>
          </a:bodyPr>
          <a:lstStyle/>
          <a:p>
            <a:r>
              <a:rPr lang="en-GB" dirty="0"/>
              <a:t>You don’t need a maths professor dad, but it helps </a:t>
            </a:r>
            <a:r>
              <a:rPr lang="en-GB" b="1" dirty="0"/>
              <a:t>a lot </a:t>
            </a:r>
            <a:r>
              <a:rPr lang="en-GB" dirty="0"/>
              <a:t>if you have an interest in technology as a hobby.</a:t>
            </a:r>
          </a:p>
        </p:txBody>
      </p:sp>
      <p:sp>
        <p:nvSpPr>
          <p:cNvPr id="10" name="TextBox 9">
            <a:extLst>
              <a:ext uri="{FF2B5EF4-FFF2-40B4-BE49-F238E27FC236}">
                <a16:creationId xmlns:a16="http://schemas.microsoft.com/office/drawing/2014/main" id="{31497EA3-5852-42A6-BBA2-27E17C20A7B8}"/>
              </a:ext>
            </a:extLst>
          </p:cNvPr>
          <p:cNvSpPr txBox="1"/>
          <p:nvPr/>
        </p:nvSpPr>
        <p:spPr>
          <a:xfrm>
            <a:off x="581192" y="4353247"/>
            <a:ext cx="11029616" cy="369332"/>
          </a:xfrm>
          <a:prstGeom prst="rect">
            <a:avLst/>
          </a:prstGeom>
          <a:noFill/>
        </p:spPr>
        <p:txBody>
          <a:bodyPr wrap="square" rtlCol="0">
            <a:spAutoFit/>
          </a:bodyPr>
          <a:lstStyle/>
          <a:p>
            <a:r>
              <a:rPr lang="en-GB" dirty="0"/>
              <a:t>Maybe write web pages, mobile apps, repair laptops, build PCs or fiddle with Linux</a:t>
            </a:r>
          </a:p>
        </p:txBody>
      </p:sp>
      <p:pic>
        <p:nvPicPr>
          <p:cNvPr id="9" name="Picture 8">
            <a:extLst>
              <a:ext uri="{FF2B5EF4-FFF2-40B4-BE49-F238E27FC236}">
                <a16:creationId xmlns:a16="http://schemas.microsoft.com/office/drawing/2014/main" id="{11BEB3EC-1E4F-4406-87F2-F91A787E6908}"/>
              </a:ext>
            </a:extLst>
          </p:cNvPr>
          <p:cNvPicPr>
            <a:picLocks noChangeAspect="1"/>
          </p:cNvPicPr>
          <p:nvPr/>
        </p:nvPicPr>
        <p:blipFill>
          <a:blip r:embed="rId6"/>
          <a:stretch>
            <a:fillRect/>
          </a:stretch>
        </p:blipFill>
        <p:spPr>
          <a:xfrm>
            <a:off x="8455922" y="4263711"/>
            <a:ext cx="2653100" cy="2653100"/>
          </a:xfrm>
          <a:prstGeom prst="rect">
            <a:avLst/>
          </a:prstGeom>
        </p:spPr>
      </p:pic>
      <p:pic>
        <p:nvPicPr>
          <p:cNvPr id="12" name="Picture 11">
            <a:extLst>
              <a:ext uri="{FF2B5EF4-FFF2-40B4-BE49-F238E27FC236}">
                <a16:creationId xmlns:a16="http://schemas.microsoft.com/office/drawing/2014/main" id="{CF95F917-6962-4DFC-AF64-8094968E7496}"/>
              </a:ext>
            </a:extLst>
          </p:cNvPr>
          <p:cNvPicPr>
            <a:picLocks noChangeAspect="1"/>
          </p:cNvPicPr>
          <p:nvPr/>
        </p:nvPicPr>
        <p:blipFill>
          <a:blip r:embed="rId7"/>
          <a:stretch>
            <a:fillRect/>
          </a:stretch>
        </p:blipFill>
        <p:spPr>
          <a:xfrm>
            <a:off x="3833981" y="4400056"/>
            <a:ext cx="4158394" cy="2778680"/>
          </a:xfrm>
          <a:prstGeom prst="rect">
            <a:avLst/>
          </a:prstGeom>
        </p:spPr>
      </p:pic>
      <p:pic>
        <p:nvPicPr>
          <p:cNvPr id="13" name="Picture 12">
            <a:extLst>
              <a:ext uri="{FF2B5EF4-FFF2-40B4-BE49-F238E27FC236}">
                <a16:creationId xmlns:a16="http://schemas.microsoft.com/office/drawing/2014/main" id="{622C76B2-90D9-4EC5-BCC5-9C47E1C265CB}"/>
              </a:ext>
            </a:extLst>
          </p:cNvPr>
          <p:cNvPicPr>
            <a:picLocks noChangeAspect="1"/>
          </p:cNvPicPr>
          <p:nvPr/>
        </p:nvPicPr>
        <p:blipFill>
          <a:blip r:embed="rId8"/>
          <a:stretch>
            <a:fillRect/>
          </a:stretch>
        </p:blipFill>
        <p:spPr>
          <a:xfrm>
            <a:off x="651304" y="4773123"/>
            <a:ext cx="2480476" cy="1869174"/>
          </a:xfrm>
          <a:prstGeom prst="rect">
            <a:avLst/>
          </a:prstGeom>
        </p:spPr>
      </p:pic>
    </p:spTree>
    <p:extLst>
      <p:ext uri="{BB962C8B-B14F-4D97-AF65-F5344CB8AC3E}">
        <p14:creationId xmlns:p14="http://schemas.microsoft.com/office/powerpoint/2010/main" val="420036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D9B0-4715-456C-9837-C544F5463805}"/>
              </a:ext>
            </a:extLst>
          </p:cNvPr>
          <p:cNvSpPr>
            <a:spLocks noGrp="1"/>
          </p:cNvSpPr>
          <p:nvPr>
            <p:ph type="title"/>
          </p:nvPr>
        </p:nvSpPr>
        <p:spPr/>
        <p:txBody>
          <a:bodyPr>
            <a:normAutofit fontScale="90000"/>
          </a:bodyPr>
          <a:lstStyle/>
          <a:p>
            <a:r>
              <a:rPr lang="en-GB" dirty="0"/>
              <a:t>The top two things recruiters are looking for</a:t>
            </a:r>
          </a:p>
        </p:txBody>
      </p:sp>
      <p:sp>
        <p:nvSpPr>
          <p:cNvPr id="3" name="Content Placeholder 2">
            <a:extLst>
              <a:ext uri="{FF2B5EF4-FFF2-40B4-BE49-F238E27FC236}">
                <a16:creationId xmlns:a16="http://schemas.microsoft.com/office/drawing/2014/main" id="{BB8FAAAB-52E7-4F8C-A0E7-ADBE17255262}"/>
              </a:ext>
            </a:extLst>
          </p:cNvPr>
          <p:cNvSpPr>
            <a:spLocks noGrp="1"/>
          </p:cNvSpPr>
          <p:nvPr>
            <p:ph idx="1"/>
          </p:nvPr>
        </p:nvSpPr>
        <p:spPr>
          <a:xfrm>
            <a:off x="581192" y="1389327"/>
            <a:ext cx="11029615" cy="5209181"/>
          </a:xfrm>
        </p:spPr>
        <p:txBody>
          <a:bodyPr>
            <a:normAutofit fontScale="92500" lnSpcReduction="20000"/>
          </a:bodyPr>
          <a:lstStyle/>
          <a:p>
            <a:r>
              <a:rPr lang="en-GB" sz="2800" dirty="0"/>
              <a:t>Qualifications</a:t>
            </a:r>
          </a:p>
          <a:p>
            <a:r>
              <a:rPr lang="en-GB" sz="2800" dirty="0"/>
              <a:t>Experience</a:t>
            </a:r>
          </a:p>
          <a:p>
            <a:r>
              <a:rPr lang="en-GB" sz="2800" dirty="0"/>
              <a:t>BOTH not just one!</a:t>
            </a:r>
          </a:p>
          <a:p>
            <a:r>
              <a:rPr lang="en-GB" sz="2800" dirty="0"/>
              <a:t>Early in your career, you may have qualifications, but it’s difficult to get experience.</a:t>
            </a:r>
          </a:p>
          <a:p>
            <a:r>
              <a:rPr lang="en-GB" sz="2800" dirty="0"/>
              <a:t>This is where HOBBIES, VOLUNTEERING, COURSEWORK and PROJECTS help.</a:t>
            </a:r>
          </a:p>
          <a:p>
            <a:r>
              <a:rPr lang="en-GB" sz="2800" dirty="0"/>
              <a:t>Ideally, have something you can show or demonstrate. Bring your laptop, tablet, photos, handouts – keep in your bag until asked, but when asked – SHOW!</a:t>
            </a:r>
          </a:p>
          <a:p>
            <a:r>
              <a:rPr lang="en-GB" sz="2800" dirty="0"/>
              <a:t>Even just having something to talk about, helps enormously</a:t>
            </a:r>
          </a:p>
          <a:p>
            <a:r>
              <a:rPr lang="en-GB" sz="2800" dirty="0"/>
              <a:t>Quick courses such as Amazon AWS Practitioner can be worthwhile – but research whether they’re sufficiently well-recognised compared to the cost</a:t>
            </a:r>
          </a:p>
        </p:txBody>
      </p:sp>
    </p:spTree>
    <p:extLst>
      <p:ext uri="{BB962C8B-B14F-4D97-AF65-F5344CB8AC3E}">
        <p14:creationId xmlns:p14="http://schemas.microsoft.com/office/powerpoint/2010/main" val="298806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AAFC-6255-497B-8EDA-2DED3554BD5E}"/>
              </a:ext>
            </a:extLst>
          </p:cNvPr>
          <p:cNvSpPr>
            <a:spLocks noGrp="1"/>
          </p:cNvSpPr>
          <p:nvPr>
            <p:ph type="title"/>
          </p:nvPr>
        </p:nvSpPr>
        <p:spPr/>
        <p:txBody>
          <a:bodyPr>
            <a:normAutofit fontScale="90000"/>
          </a:bodyPr>
          <a:lstStyle/>
          <a:p>
            <a:r>
              <a:rPr lang="en-GB" dirty="0"/>
              <a:t>Job application process</a:t>
            </a:r>
          </a:p>
        </p:txBody>
      </p:sp>
      <p:sp>
        <p:nvSpPr>
          <p:cNvPr id="3" name="Content Placeholder 2">
            <a:extLst>
              <a:ext uri="{FF2B5EF4-FFF2-40B4-BE49-F238E27FC236}">
                <a16:creationId xmlns:a16="http://schemas.microsoft.com/office/drawing/2014/main" id="{52D3A10A-5CC9-4A04-8F19-6F3C29CB09CE}"/>
              </a:ext>
            </a:extLst>
          </p:cNvPr>
          <p:cNvSpPr>
            <a:spLocks noGrp="1"/>
          </p:cNvSpPr>
          <p:nvPr>
            <p:ph idx="1"/>
          </p:nvPr>
        </p:nvSpPr>
        <p:spPr>
          <a:xfrm>
            <a:off x="581192" y="1389327"/>
            <a:ext cx="11029615" cy="5171729"/>
          </a:xfrm>
        </p:spPr>
        <p:txBody>
          <a:bodyPr>
            <a:normAutofit lnSpcReduction="10000"/>
          </a:bodyPr>
          <a:lstStyle/>
          <a:p>
            <a:r>
              <a:rPr lang="en-GB" dirty="0"/>
              <a:t>Write a really good CV. Search for “EUROPASS” which is an excellent CV template. Use Microsoft Word .docx format – job hunting is not the time to be an open source purist (unless you’re sure it’s a Linux company)</a:t>
            </a:r>
          </a:p>
          <a:p>
            <a:r>
              <a:rPr lang="en-GB" dirty="0"/>
              <a:t>List all the technologies you know. Every. Single. One. You are trying to get “hits” based on word matching algorithms. </a:t>
            </a:r>
          </a:p>
          <a:p>
            <a:r>
              <a:rPr lang="en-GB" dirty="0"/>
              <a:t>Highlight anything for which you have 6 months, 1 year, 3 years or more experience.</a:t>
            </a:r>
          </a:p>
          <a:p>
            <a:r>
              <a:rPr lang="en-GB" dirty="0"/>
              <a:t>List your qualifications, and consider adding notes about particular topics or coursework – word “hits” again</a:t>
            </a:r>
          </a:p>
          <a:p>
            <a:r>
              <a:rPr lang="en-GB" dirty="0"/>
              <a:t>Upload your CV to every job website going. When creating a profile, </a:t>
            </a:r>
            <a:r>
              <a:rPr lang="en-GB" b="1" dirty="0"/>
              <a:t>be honest about your location and commute range </a:t>
            </a:r>
            <a:r>
              <a:rPr lang="en-GB" dirty="0"/>
              <a:t>unless you really are prepared to relocate.</a:t>
            </a:r>
            <a:endParaRPr lang="en-GB" b="1" dirty="0"/>
          </a:p>
          <a:p>
            <a:r>
              <a:rPr lang="en-GB" dirty="0"/>
              <a:t>Also email your CV to noted regional tech recruitment agencies, e.g. Modis Bristol, Sandersons Bristol, Red Recruitment Bristol – but avoid temping agencies, you’re not looking for maternity cover for a secretary, nor are you looking to drive a fork-lift in a warehouse.</a:t>
            </a:r>
          </a:p>
          <a:p>
            <a:r>
              <a:rPr lang="en-GB" dirty="0"/>
              <a:t>At the very start of your career, it’s tempting to do interviews for jobs you have no intention of taking, just for the interview experience. I could not possibly comment on the morality of that.</a:t>
            </a:r>
          </a:p>
          <a:p>
            <a:r>
              <a:rPr lang="en-GB" dirty="0"/>
              <a:t>English matters. If you don’t have at least a C / grade 4 GCSE English Language, get help. It really stands out if you can’t write in proper paragraphs or don’t know how to use apostrophes. Proof-read everything. You need to demonstrate that you can communicate well with other staff and customers, both in audio and text.</a:t>
            </a:r>
          </a:p>
        </p:txBody>
      </p:sp>
    </p:spTree>
    <p:extLst>
      <p:ext uri="{BB962C8B-B14F-4D97-AF65-F5344CB8AC3E}">
        <p14:creationId xmlns:p14="http://schemas.microsoft.com/office/powerpoint/2010/main" val="40780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2CFA-8B38-45DC-9D65-263DFFBD63BC}"/>
              </a:ext>
            </a:extLst>
          </p:cNvPr>
          <p:cNvSpPr>
            <a:spLocks noGrp="1"/>
          </p:cNvSpPr>
          <p:nvPr>
            <p:ph type="title"/>
          </p:nvPr>
        </p:nvSpPr>
        <p:spPr/>
        <p:txBody>
          <a:bodyPr>
            <a:normAutofit fontScale="90000"/>
          </a:bodyPr>
          <a:lstStyle/>
          <a:p>
            <a:r>
              <a:rPr lang="en-GB" dirty="0"/>
              <a:t>Presenting yourself at interview</a:t>
            </a:r>
          </a:p>
        </p:txBody>
      </p:sp>
      <p:sp>
        <p:nvSpPr>
          <p:cNvPr id="3" name="Content Placeholder 2">
            <a:extLst>
              <a:ext uri="{FF2B5EF4-FFF2-40B4-BE49-F238E27FC236}">
                <a16:creationId xmlns:a16="http://schemas.microsoft.com/office/drawing/2014/main" id="{D200BCBE-6413-45D7-AB19-A4D6E9D40AB1}"/>
              </a:ext>
            </a:extLst>
          </p:cNvPr>
          <p:cNvSpPr>
            <a:spLocks noGrp="1"/>
          </p:cNvSpPr>
          <p:nvPr>
            <p:ph idx="1"/>
          </p:nvPr>
        </p:nvSpPr>
        <p:spPr>
          <a:xfrm>
            <a:off x="581192" y="1389327"/>
            <a:ext cx="11029615" cy="5176230"/>
          </a:xfrm>
        </p:spPr>
        <p:txBody>
          <a:bodyPr>
            <a:normAutofit fontScale="85000" lnSpcReduction="10000"/>
          </a:bodyPr>
          <a:lstStyle/>
          <a:p>
            <a:r>
              <a:rPr lang="en-GB" sz="2000" dirty="0"/>
              <a:t>Shirt or blouse with a proper collar</a:t>
            </a:r>
          </a:p>
          <a:p>
            <a:r>
              <a:rPr lang="en-GB" sz="2000" dirty="0"/>
              <a:t>Nobody has cared about ties since the mid 1990s. Wear one if you like them, if they make you comfortable and confident. Don’t if you don’t.</a:t>
            </a:r>
          </a:p>
          <a:p>
            <a:r>
              <a:rPr lang="en-GB" sz="2000" dirty="0"/>
              <a:t>Smart trousers or long skirt. Clean your shoes. If you absolutely must wear trainers, make sure they’re tidy and not flashy.</a:t>
            </a:r>
          </a:p>
          <a:p>
            <a:r>
              <a:rPr lang="en-GB" sz="2000" dirty="0"/>
              <a:t>Try not to sweat! Think LAYERS. The time to switch layers is when waiting for the interview, not during the interview (but it’s better than sweating). Offices are notorious for being too hot or too cold; the temperature in the waiting area will probably be the same as the interview room. Consider a jacket / smart coat / smart jumper / smart fleece. NOT an anorak nor a hoodie – if rain is forecast, take an umbrella instead.</a:t>
            </a:r>
          </a:p>
          <a:p>
            <a:r>
              <a:rPr lang="en-GB" sz="2000" dirty="0"/>
              <a:t>Your goal is to show that you can fit in. Interviews are not the time to express your individuality. Hide your tattoos.</a:t>
            </a:r>
          </a:p>
          <a:p>
            <a:r>
              <a:rPr lang="en-GB" sz="2000" dirty="0"/>
              <a:t>The exception to the rule is graphic designers. You folk can be a bit more flashy, but you need to keep a professional attitude.</a:t>
            </a:r>
          </a:p>
          <a:p>
            <a:r>
              <a:rPr lang="en-GB" sz="2000" dirty="0"/>
              <a:t>Talk clearly. If you’re shy or tend to mumble, sorry but you need to get over that. Practice conversations with friends-of-friends that you don’t usually talk to. “Fake it ‘til you make it”</a:t>
            </a:r>
          </a:p>
          <a:p>
            <a:r>
              <a:rPr lang="en-GB" sz="2000" dirty="0"/>
              <a:t>Nobody cares about your sexuality, ethnicity, religion, gender identification, social class, politics or whatnot – it will not come up in the interview (it might come up in follow-up vetting for security work – don’t worry, relax, be honest)</a:t>
            </a:r>
          </a:p>
        </p:txBody>
      </p:sp>
    </p:spTree>
    <p:extLst>
      <p:ext uri="{BB962C8B-B14F-4D97-AF65-F5344CB8AC3E}">
        <p14:creationId xmlns:p14="http://schemas.microsoft.com/office/powerpoint/2010/main" val="248329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C727-2F3E-41DD-B006-D4460D369361}"/>
              </a:ext>
            </a:extLst>
          </p:cNvPr>
          <p:cNvSpPr>
            <a:spLocks noGrp="1"/>
          </p:cNvSpPr>
          <p:nvPr>
            <p:ph type="title"/>
          </p:nvPr>
        </p:nvSpPr>
        <p:spPr/>
        <p:txBody>
          <a:bodyPr>
            <a:normAutofit fontScale="90000"/>
          </a:bodyPr>
          <a:lstStyle/>
          <a:p>
            <a:r>
              <a:rPr lang="en-GB" dirty="0"/>
              <a:t>Expect the expected</a:t>
            </a:r>
          </a:p>
        </p:txBody>
      </p:sp>
      <p:sp>
        <p:nvSpPr>
          <p:cNvPr id="3" name="Content Placeholder 2">
            <a:extLst>
              <a:ext uri="{FF2B5EF4-FFF2-40B4-BE49-F238E27FC236}">
                <a16:creationId xmlns:a16="http://schemas.microsoft.com/office/drawing/2014/main" id="{FFCF6509-9587-4746-8B96-590E95ABA49B}"/>
              </a:ext>
            </a:extLst>
          </p:cNvPr>
          <p:cNvSpPr>
            <a:spLocks noGrp="1"/>
          </p:cNvSpPr>
          <p:nvPr>
            <p:ph idx="1"/>
          </p:nvPr>
        </p:nvSpPr>
        <p:spPr>
          <a:xfrm>
            <a:off x="581192" y="1389327"/>
            <a:ext cx="11029615" cy="5209181"/>
          </a:xfrm>
        </p:spPr>
        <p:txBody>
          <a:bodyPr>
            <a:normAutofit/>
          </a:bodyPr>
          <a:lstStyle/>
          <a:p>
            <a:r>
              <a:rPr lang="en-GB" dirty="0"/>
              <a:t>You will be asked about:</a:t>
            </a:r>
          </a:p>
          <a:p>
            <a:pPr lvl="1"/>
            <a:r>
              <a:rPr lang="en-GB" dirty="0"/>
              <a:t>Your qualifications – be prepared to talk about coursework, projects and topics covered</a:t>
            </a:r>
          </a:p>
          <a:p>
            <a:pPr lvl="1"/>
            <a:r>
              <a:rPr lang="en-GB" dirty="0"/>
              <a:t>Your experience – especially </a:t>
            </a:r>
            <a:r>
              <a:rPr lang="en-GB" b="1" dirty="0"/>
              <a:t>“tell me about things you’ve done that are relevant to this role”</a:t>
            </a:r>
          </a:p>
          <a:p>
            <a:pPr lvl="1"/>
            <a:r>
              <a:rPr lang="en-GB" dirty="0"/>
              <a:t>How you’d handle a hypothetical scenario, e.g:</a:t>
            </a:r>
          </a:p>
          <a:p>
            <a:pPr lvl="2"/>
            <a:r>
              <a:rPr lang="en-GB" dirty="0"/>
              <a:t>Difficult customer</a:t>
            </a:r>
          </a:p>
          <a:p>
            <a:pPr lvl="2"/>
            <a:r>
              <a:rPr lang="en-GB" dirty="0"/>
              <a:t>Technical challenge</a:t>
            </a:r>
          </a:p>
          <a:p>
            <a:pPr lvl="2"/>
            <a:r>
              <a:rPr lang="en-GB" dirty="0"/>
              <a:t>Handling an impossible-to-win situation / Under what circumstances would you ask for help?</a:t>
            </a:r>
          </a:p>
          <a:p>
            <a:pPr lvl="1"/>
            <a:r>
              <a:rPr lang="en-GB" dirty="0"/>
              <a:t>How will you commute to the location?</a:t>
            </a:r>
          </a:p>
          <a:p>
            <a:pPr lvl="2"/>
            <a:r>
              <a:rPr lang="en-GB" b="1" dirty="0"/>
              <a:t>Do not underestimate the importance of this question</a:t>
            </a:r>
          </a:p>
          <a:p>
            <a:pPr lvl="2"/>
            <a:r>
              <a:rPr lang="en-GB" dirty="0"/>
              <a:t>“The train” will be very unconvincing unless you and the job are both in a very big city</a:t>
            </a:r>
          </a:p>
          <a:p>
            <a:pPr lvl="2"/>
            <a:r>
              <a:rPr lang="en-GB" dirty="0"/>
              <a:t>“I’m prepared to relocate after the probation period” is a good answer</a:t>
            </a:r>
          </a:p>
          <a:p>
            <a:pPr lvl="2"/>
            <a:r>
              <a:rPr lang="en-GB" dirty="0"/>
              <a:t>“I drive a car” or “I’m taking driving lessons” are the most reassuring answers, whether you like it or not</a:t>
            </a:r>
          </a:p>
          <a:p>
            <a:pPr lvl="2"/>
            <a:r>
              <a:rPr lang="en-GB" b="1" dirty="0"/>
              <a:t>“I’ll get a lift with someone” is the absolute worst answer.</a:t>
            </a:r>
            <a:r>
              <a:rPr lang="en-GB" dirty="0"/>
              <a:t> They’re hiring you, they’re not hiring your friend.</a:t>
            </a:r>
          </a:p>
          <a:p>
            <a:pPr lvl="2"/>
            <a:r>
              <a:rPr lang="en-GB" dirty="0"/>
              <a:t>“I’ll work from home” – check whether that’s actually an option, before you use this one</a:t>
            </a:r>
          </a:p>
          <a:p>
            <a:pPr lvl="1"/>
            <a:r>
              <a:rPr lang="en-GB" b="1" dirty="0"/>
              <a:t>It’s okay to bring notes! I often bring a print-out of my own CV.</a:t>
            </a:r>
          </a:p>
        </p:txBody>
      </p:sp>
    </p:spTree>
    <p:extLst>
      <p:ext uri="{BB962C8B-B14F-4D97-AF65-F5344CB8AC3E}">
        <p14:creationId xmlns:p14="http://schemas.microsoft.com/office/powerpoint/2010/main" val="23136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3C81-7E9B-4F89-A45B-947FB9EF61B5}"/>
              </a:ext>
            </a:extLst>
          </p:cNvPr>
          <p:cNvSpPr>
            <a:spLocks noGrp="1"/>
          </p:cNvSpPr>
          <p:nvPr>
            <p:ph type="title"/>
          </p:nvPr>
        </p:nvSpPr>
        <p:spPr/>
        <p:txBody>
          <a:bodyPr>
            <a:normAutofit fontScale="90000"/>
          </a:bodyPr>
          <a:lstStyle/>
          <a:p>
            <a:r>
              <a:rPr lang="en-GB" dirty="0"/>
              <a:t>Sometimes, you’re interviewing them</a:t>
            </a:r>
          </a:p>
        </p:txBody>
      </p:sp>
      <p:sp>
        <p:nvSpPr>
          <p:cNvPr id="3" name="Content Placeholder 2">
            <a:extLst>
              <a:ext uri="{FF2B5EF4-FFF2-40B4-BE49-F238E27FC236}">
                <a16:creationId xmlns:a16="http://schemas.microsoft.com/office/drawing/2014/main" id="{0A7176D6-0C9E-48BB-B285-A2127CB7566E}"/>
              </a:ext>
            </a:extLst>
          </p:cNvPr>
          <p:cNvSpPr>
            <a:spLocks noGrp="1"/>
          </p:cNvSpPr>
          <p:nvPr>
            <p:ph idx="1"/>
          </p:nvPr>
        </p:nvSpPr>
        <p:spPr>
          <a:xfrm>
            <a:off x="581192" y="1389327"/>
            <a:ext cx="11029615" cy="5242132"/>
          </a:xfrm>
        </p:spPr>
        <p:txBody>
          <a:bodyPr>
            <a:normAutofit lnSpcReduction="10000"/>
          </a:bodyPr>
          <a:lstStyle/>
          <a:p>
            <a:r>
              <a:rPr lang="en-GB" sz="2400" dirty="0"/>
              <a:t>There are more tech vacancies than there are suitable people to fill them</a:t>
            </a:r>
          </a:p>
          <a:p>
            <a:r>
              <a:rPr lang="en-GB" sz="2400" dirty="0"/>
              <a:t>Don’t be picky about your first tech job</a:t>
            </a:r>
          </a:p>
          <a:p>
            <a:r>
              <a:rPr lang="en-GB" sz="2400" dirty="0"/>
              <a:t>Don’t be picky about your next job if your current employer is going bust – going bust happens A LOT in tech, it’s all part of companies trying new things</a:t>
            </a:r>
          </a:p>
          <a:p>
            <a:r>
              <a:rPr lang="en-GB" sz="2400" dirty="0"/>
              <a:t>Otherwise, YOU CAN BE PICKY, so long as you’re also realistic.</a:t>
            </a:r>
          </a:p>
          <a:p>
            <a:r>
              <a:rPr lang="en-GB" sz="2400" dirty="0"/>
              <a:t>“Interview the interviewer” – prepare some questions; they’re not just there to fill an awkward silence, they can tell you whether this job might be better than another job</a:t>
            </a:r>
          </a:p>
          <a:p>
            <a:pPr lvl="1"/>
            <a:r>
              <a:rPr lang="en-GB" sz="2000" dirty="0"/>
              <a:t>How long has the company been going?</a:t>
            </a:r>
          </a:p>
          <a:p>
            <a:pPr lvl="1"/>
            <a:r>
              <a:rPr lang="en-GB" sz="2000" dirty="0"/>
              <a:t>How big is the company? Rough number of employees?</a:t>
            </a:r>
          </a:p>
          <a:p>
            <a:pPr lvl="1"/>
            <a:r>
              <a:rPr lang="en-GB" sz="2000" dirty="0"/>
              <a:t>Who are the typical customers?</a:t>
            </a:r>
          </a:p>
          <a:p>
            <a:pPr lvl="1"/>
            <a:r>
              <a:rPr lang="en-GB" sz="2000" dirty="0"/>
              <a:t>What new technologies are they looking towards in the future?</a:t>
            </a:r>
          </a:p>
          <a:p>
            <a:pPr lvl="1"/>
            <a:r>
              <a:rPr lang="en-GB" sz="2000" dirty="0"/>
              <a:t>What is the typical career path for this role?</a:t>
            </a:r>
          </a:p>
        </p:txBody>
      </p:sp>
    </p:spTree>
    <p:extLst>
      <p:ext uri="{BB962C8B-B14F-4D97-AF65-F5344CB8AC3E}">
        <p14:creationId xmlns:p14="http://schemas.microsoft.com/office/powerpoint/2010/main" val="10571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FC8A1C-A436-42C0-AC33-FAFFFAF219BC}">
  <ds:schemaRefs>
    <ds:schemaRef ds:uri="http://schemas.microsoft.com/sharepoint/v3/contenttype/forms"/>
  </ds:schemaRefs>
</ds:datastoreItem>
</file>

<file path=customXml/itemProps2.xml><?xml version="1.0" encoding="utf-8"?>
<ds:datastoreItem xmlns:ds="http://schemas.openxmlformats.org/officeDocument/2006/customXml" ds:itemID="{FF5C8BF1-B0E4-49A1-808F-40F2AD30E743}">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71af3243-3dd4-4a8d-8c0d-dd76da1f02a5"/>
    <ds:schemaRef ds:uri="http://purl.org/dc/term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E3852F5D-AAE7-473B-9767-8875B60BC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design</Template>
  <TotalTime>0</TotalTime>
  <Words>2649</Words>
  <Application>Microsoft Office PowerPoint</Application>
  <PresentationFormat>Widescreen</PresentationFormat>
  <Paragraphs>174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Gill Sans MT</vt:lpstr>
      <vt:lpstr>Wingdings 2</vt:lpstr>
      <vt:lpstr>Dividend</vt:lpstr>
      <vt:lpstr>Tech career &amp; interview tips</vt:lpstr>
      <vt:lpstr>A disclaimer about Survivorship bias</vt:lpstr>
      <vt:lpstr>About Andrew</vt:lpstr>
      <vt:lpstr>Have a tech hobby</vt:lpstr>
      <vt:lpstr>The top two things recruiters are looking for</vt:lpstr>
      <vt:lpstr>Job application process</vt:lpstr>
      <vt:lpstr>Presenting yourself at interview</vt:lpstr>
      <vt:lpstr>Expect the expected</vt:lpstr>
      <vt:lpstr>Sometimes, you’re interviewing them</vt:lpstr>
      <vt:lpstr>Andrew’s career path</vt:lpstr>
      <vt:lpstr>Andrew’s current role</vt:lpstr>
      <vt:lpstr>Andrew’s outside interests</vt:lpstr>
      <vt:lpstr>BLUEBERRY</vt:lpstr>
      <vt:lpstr>Let me reassure you about offshoring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2021-06-29T16:10:39Z</dcterms:created>
  <dcterms:modified xsi:type="dcterms:W3CDTF">2021-06-30T09:58:55Z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